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79" r:id="rId19"/>
    <p:sldId id="280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9E1480E-E20B-49B2-8D3D-A0D87E63A826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7E2358C-3EF8-4088-99F2-C8B30F59BAF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Disadvantages of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decision tree contains lots of layers, which makes it complex.</a:t>
            </a:r>
          </a:p>
          <a:p>
            <a:pPr algn="just"/>
            <a:r>
              <a:rPr lang="en-US" dirty="0"/>
              <a:t>It may have an </a:t>
            </a:r>
            <a:r>
              <a:rPr lang="en-US" dirty="0" err="1"/>
              <a:t>overfitting</a:t>
            </a:r>
            <a:r>
              <a:rPr lang="en-US" dirty="0"/>
              <a:t> issue, which can be resolved using the </a:t>
            </a:r>
            <a:r>
              <a:rPr lang="en-US" b="1" dirty="0"/>
              <a:t>Random Forest algorithm.</a:t>
            </a:r>
            <a:endParaRPr lang="en-US" dirty="0"/>
          </a:p>
          <a:p>
            <a:pPr algn="just"/>
            <a:r>
              <a:rPr lang="en-US" dirty="0"/>
              <a:t>For more class labels, the computational complexity of the decision tree may increase.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ecision Tree Classification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7524750" cy="601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 l="16398" t="8333" r="15666" b="83334"/>
          <a:stretch>
            <a:fillRect/>
          </a:stretch>
        </p:blipFill>
        <p:spPr bwMode="auto">
          <a:xfrm>
            <a:off x="-1" y="0"/>
            <a:ext cx="9179167" cy="63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 l="42167" t="17708" r="5710" b="3125"/>
          <a:stretch>
            <a:fillRect/>
          </a:stretch>
        </p:blipFill>
        <p:spPr bwMode="auto">
          <a:xfrm>
            <a:off x="-1" y="609600"/>
            <a:ext cx="9144001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7028" t="23958" r="59004" b="6250"/>
          <a:stretch>
            <a:fillRect/>
          </a:stretch>
        </p:blipFill>
        <p:spPr bwMode="auto">
          <a:xfrm>
            <a:off x="1295400" y="0"/>
            <a:ext cx="5943600" cy="686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7613" r="5124" b="6250"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4685" r="512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6442" t="3125" r="6296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5271" r="6881" b="31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dirty="0" smtClean="0"/>
              <a:t>Hunt’s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933688" cy="5334000"/>
          </a:xfrm>
        </p:spPr>
        <p:txBody>
          <a:bodyPr>
            <a:noAutofit/>
          </a:bodyPr>
          <a:lstStyle/>
          <a:p>
            <a:pPr marL="1204913" indent="-1122363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400" b="1" dirty="0"/>
              <a:t>Step-1:</a:t>
            </a:r>
            <a:r>
              <a:rPr lang="en-US" sz="2400" dirty="0"/>
              <a:t> Begin the tree with the root node, says S, which contains the complete dataset.</a:t>
            </a:r>
          </a:p>
          <a:p>
            <a:pPr marL="1204913" indent="-1122363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400" b="1" dirty="0"/>
              <a:t>Step-2:</a:t>
            </a:r>
            <a:r>
              <a:rPr lang="en-US" sz="2400" dirty="0"/>
              <a:t> Find the best attribute in the dataset using </a:t>
            </a:r>
            <a:r>
              <a:rPr lang="en-US" sz="2400" b="1" dirty="0"/>
              <a:t>Attribute Selection Measure (ASM).</a:t>
            </a:r>
            <a:endParaRPr lang="en-US" sz="2400" dirty="0"/>
          </a:p>
          <a:p>
            <a:pPr marL="1204913" indent="-1122363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400" b="1" dirty="0"/>
              <a:t>Step-3:</a:t>
            </a:r>
            <a:r>
              <a:rPr lang="en-US" sz="2400" dirty="0"/>
              <a:t> Divide the S into subsets that contains possible values for the best attributes.</a:t>
            </a:r>
          </a:p>
          <a:p>
            <a:pPr marL="1204913" indent="-1122363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400" b="1" dirty="0"/>
              <a:t>Step-4:</a:t>
            </a:r>
            <a:r>
              <a:rPr lang="en-US" sz="2400" dirty="0"/>
              <a:t> Generate the decision tree node, which contains the best attribute.</a:t>
            </a:r>
          </a:p>
          <a:p>
            <a:pPr marL="1204913" indent="-1122363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sz="2400" b="1" dirty="0"/>
              <a:t>Step-5:</a:t>
            </a:r>
            <a:r>
              <a:rPr lang="en-US" sz="2400" dirty="0"/>
              <a:t> Recursively make new decision trees using the subsets of the dataset created in step -3. Continue this process until a stage is reached where you cannot further classify the nodes and called the final node as a leaf node.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85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Attribute Selection </a:t>
            </a:r>
            <a:r>
              <a:rPr lang="en-US" dirty="0" smtClean="0">
                <a:effectLst/>
              </a:rPr>
              <a:t>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7866888" cy="4800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While implementing a Decision tree, the main issue arises that how to select the best attribute for the root node and for sub-nodes. So, to solve such problems there is a technique which is called as </a:t>
            </a:r>
            <a:r>
              <a:rPr lang="en-US" b="1" dirty="0"/>
              <a:t>Attribute selection measure or ASM. </a:t>
            </a:r>
            <a:endParaRPr lang="en-US" b="1" dirty="0" smtClean="0"/>
          </a:p>
          <a:p>
            <a:pPr algn="just"/>
            <a:r>
              <a:rPr lang="en-US" dirty="0" smtClean="0"/>
              <a:t>By </a:t>
            </a:r>
            <a:r>
              <a:rPr lang="en-US" dirty="0"/>
              <a:t>this measurement, we can easily select the best attribute for the nodes of the tree. There are two popular techniques for ASM, which are:</a:t>
            </a:r>
          </a:p>
          <a:p>
            <a:pPr algn="just"/>
            <a:r>
              <a:rPr lang="en-US" b="1" dirty="0"/>
              <a:t>Information Gain</a:t>
            </a:r>
            <a:endParaRPr lang="en-US" dirty="0"/>
          </a:p>
          <a:p>
            <a:pPr algn="just"/>
            <a:r>
              <a:rPr lang="en-US" b="1" dirty="0" smtClean="0"/>
              <a:t>Gini </a:t>
            </a:r>
            <a:r>
              <a:rPr lang="en-US" b="1" dirty="0"/>
              <a:t>Index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Decision Tree is a </a:t>
            </a:r>
            <a:r>
              <a:rPr lang="en-US" b="1" dirty="0"/>
              <a:t>Supervised learning technique </a:t>
            </a:r>
            <a:r>
              <a:rPr lang="en-US" dirty="0"/>
              <a:t>that can be used for both classification and Regression problems, but mostly it is preferred for solving Classification problems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It is a tree-structured classifier, where</a:t>
            </a:r>
            <a:r>
              <a:rPr lang="en-US" b="1" dirty="0"/>
              <a:t> internal nodes represent the features of a dataset, branches represent the decision rules</a:t>
            </a:r>
            <a:r>
              <a:rPr lang="en-US" dirty="0"/>
              <a:t> and </a:t>
            </a:r>
            <a:r>
              <a:rPr lang="en-US" b="1" dirty="0"/>
              <a:t>each leaf node represents the outcome.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4800600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Information gain is the measurement of changes in entropy after the segmentation of a dataset based on an attribute.</a:t>
            </a:r>
          </a:p>
          <a:p>
            <a:pPr algn="just"/>
            <a:r>
              <a:rPr lang="en-US" sz="2800" dirty="0"/>
              <a:t>It calculates how much information a feature provides us about a class.</a:t>
            </a:r>
          </a:p>
          <a:p>
            <a:pPr algn="just"/>
            <a:r>
              <a:rPr lang="en-US" sz="2800" dirty="0"/>
              <a:t>According to the value of information gain, we split the node and build the decision tree.</a:t>
            </a:r>
          </a:p>
          <a:p>
            <a:pPr algn="just"/>
            <a:r>
              <a:rPr lang="en-US" sz="2800" dirty="0"/>
              <a:t>A decision tree algorithm always tries to maximize the value of information gain, and a node/attribute having the highest information gain is split first. It can be calculated using the below formula:</a:t>
            </a:r>
          </a:p>
        </p:txBody>
      </p:sp>
    </p:spTree>
    <p:extLst>
      <p:ext uri="{BB962C8B-B14F-4D97-AF65-F5344CB8AC3E}">
        <p14:creationId xmlns:p14="http://schemas.microsoft.com/office/powerpoint/2010/main" val="25293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t="13542" r="-146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6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t="15625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68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64885"/>
              </p:ext>
            </p:extLst>
          </p:nvPr>
        </p:nvGraphicFramePr>
        <p:xfrm>
          <a:off x="228601" y="304799"/>
          <a:ext cx="8762999" cy="617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691"/>
                <a:gridCol w="1977292"/>
                <a:gridCol w="1977292"/>
                <a:gridCol w="1978362"/>
                <a:gridCol w="1978362"/>
              </a:tblGrid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S.No.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Outlook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Humidity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Wind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Play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7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9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Normal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14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fontAlgn="base">
              <a:buNone/>
            </a:pPr>
            <a:r>
              <a:rPr lang="en-IN" b="1" dirty="0"/>
              <a:t>Calculation of Information Gain </a:t>
            </a:r>
            <a:endParaRPr lang="en-US" b="1" dirty="0"/>
          </a:p>
          <a:p>
            <a:pPr marL="82296" indent="0" fontAlgn="base">
              <a:buNone/>
            </a:pPr>
            <a:r>
              <a:rPr lang="en-IN" dirty="0"/>
              <a:t>We will now calculate the Information Gain with the following -</a:t>
            </a:r>
            <a:endParaRPr lang="en-US" dirty="0"/>
          </a:p>
          <a:p>
            <a:pPr fontAlgn="base"/>
            <a:r>
              <a:rPr lang="en-IN" sz="2400" dirty="0"/>
              <a:t>Calculating the Information Gain for Outlook</a:t>
            </a:r>
            <a:endParaRPr lang="en-US" sz="2400" dirty="0"/>
          </a:p>
          <a:p>
            <a:pPr fontAlgn="base"/>
            <a:r>
              <a:rPr lang="en-IN" sz="2400" dirty="0"/>
              <a:t>Calculating the Information Gain for Humidity</a:t>
            </a:r>
            <a:endParaRPr lang="en-US" sz="2400" dirty="0"/>
          </a:p>
          <a:p>
            <a:pPr fontAlgn="base"/>
            <a:r>
              <a:rPr lang="en-IN" sz="2400" dirty="0"/>
              <a:t>Calculating the Information Gain for Wind</a:t>
            </a:r>
            <a:endParaRPr lang="en-US" sz="2400" dirty="0"/>
          </a:p>
          <a:p>
            <a:pPr marL="82296" indent="0" fontAlgn="base">
              <a:buNone/>
            </a:pPr>
            <a:endParaRPr lang="en-US" sz="2400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Calculating the </a:t>
            </a:r>
            <a:r>
              <a:rPr lang="en-IN" dirty="0"/>
              <a:t>Information Gain </a:t>
            </a:r>
            <a:r>
              <a:rPr lang="en-IN" b="1" dirty="0"/>
              <a:t>for </a:t>
            </a:r>
            <a:r>
              <a:rPr lang="en-IN" dirty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Autofit/>
          </a:bodyPr>
          <a:lstStyle/>
          <a:p>
            <a:pPr marL="82296" indent="0" fontAlgn="base">
              <a:buNone/>
            </a:pPr>
            <a:r>
              <a:rPr lang="en-IN" sz="1800" dirty="0"/>
              <a:t> </a:t>
            </a:r>
            <a:r>
              <a:rPr lang="en-IN" sz="1800" dirty="0" smtClean="0"/>
              <a:t>Value(Outlook</a:t>
            </a:r>
            <a:r>
              <a:rPr lang="en-IN" sz="1800" dirty="0"/>
              <a:t>) = Sunny, Overcast, Rain</a:t>
            </a:r>
            <a:endParaRPr lang="en-US" sz="1800" dirty="0"/>
          </a:p>
          <a:p>
            <a:pPr marL="82296" indent="0" fontAlgn="base">
              <a:buNone/>
            </a:pPr>
            <a:r>
              <a:rPr lang="en-IN" sz="1800" dirty="0" smtClean="0"/>
              <a:t>S = 14 </a:t>
            </a:r>
            <a:r>
              <a:rPr lang="en-IN" sz="1800" dirty="0"/>
              <a:t>[9+, 5-]	</a:t>
            </a:r>
            <a:r>
              <a:rPr lang="en-IN" sz="1800" dirty="0" smtClean="0"/>
              <a:t>	p </a:t>
            </a:r>
            <a:r>
              <a:rPr lang="en-IN" sz="1800" dirty="0"/>
              <a:t>(+</a:t>
            </a:r>
            <a:r>
              <a:rPr lang="en-IN" sz="1800" dirty="0" err="1"/>
              <a:t>ve</a:t>
            </a:r>
            <a:r>
              <a:rPr lang="en-IN" sz="1800" dirty="0" smtClean="0"/>
              <a:t>) = 9/14</a:t>
            </a:r>
            <a:r>
              <a:rPr lang="en-IN" sz="1800" dirty="0"/>
              <a:t>	p (-</a:t>
            </a:r>
            <a:r>
              <a:rPr lang="en-IN" sz="1800" dirty="0" err="1"/>
              <a:t>ve</a:t>
            </a:r>
            <a:r>
              <a:rPr lang="en-IN" sz="1800" dirty="0" smtClean="0"/>
              <a:t>) =</a:t>
            </a:r>
            <a:r>
              <a:rPr lang="en-IN" sz="1800" dirty="0"/>
              <a:t> </a:t>
            </a:r>
            <a:r>
              <a:rPr lang="en-IN" sz="1800" dirty="0" smtClean="0"/>
              <a:t>5/14</a:t>
            </a:r>
            <a:endParaRPr lang="en-US" sz="1800" dirty="0"/>
          </a:p>
          <a:p>
            <a:pPr marL="82296" indent="0" fontAlgn="base">
              <a:buNone/>
            </a:pPr>
            <a:r>
              <a:rPr lang="en-IN" sz="1800" dirty="0" smtClean="0"/>
              <a:t>S(Sunny</a:t>
            </a:r>
            <a:r>
              <a:rPr lang="en-IN" sz="1800" dirty="0"/>
              <a:t>) </a:t>
            </a:r>
            <a:r>
              <a:rPr lang="en-IN" sz="1800" dirty="0" smtClean="0"/>
              <a:t>= </a:t>
            </a:r>
            <a:r>
              <a:rPr lang="en-IN" sz="1800" dirty="0"/>
              <a:t>5 [2+, 3-]	</a:t>
            </a:r>
            <a:r>
              <a:rPr lang="en-IN" sz="1800" dirty="0" smtClean="0"/>
              <a:t>p </a:t>
            </a:r>
            <a:r>
              <a:rPr lang="en-IN" sz="1800" dirty="0"/>
              <a:t>(+</a:t>
            </a:r>
            <a:r>
              <a:rPr lang="en-IN" sz="1800" dirty="0" err="1"/>
              <a:t>ve</a:t>
            </a:r>
            <a:r>
              <a:rPr lang="en-IN" sz="1800" dirty="0" smtClean="0"/>
              <a:t>) = 2/5</a:t>
            </a:r>
            <a:r>
              <a:rPr lang="en-IN" sz="1800" dirty="0"/>
              <a:t>	p (-</a:t>
            </a:r>
            <a:r>
              <a:rPr lang="en-IN" sz="1800" dirty="0" err="1"/>
              <a:t>ve</a:t>
            </a:r>
            <a:r>
              <a:rPr lang="en-IN" sz="1800" dirty="0" smtClean="0"/>
              <a:t>) =</a:t>
            </a:r>
            <a:r>
              <a:rPr lang="en-IN" sz="1800" dirty="0"/>
              <a:t> </a:t>
            </a:r>
            <a:r>
              <a:rPr lang="en-IN" sz="1800" dirty="0" smtClean="0"/>
              <a:t>3/5</a:t>
            </a:r>
            <a:endParaRPr lang="en-US" sz="1800" dirty="0"/>
          </a:p>
          <a:p>
            <a:pPr marL="82296" indent="0" fontAlgn="base">
              <a:buNone/>
            </a:pPr>
            <a:r>
              <a:rPr lang="en-IN" sz="1800" dirty="0" smtClean="0"/>
              <a:t>S(Overcast)=4 </a:t>
            </a:r>
            <a:r>
              <a:rPr lang="en-IN" sz="1800" dirty="0"/>
              <a:t>[4+, 0-] 	p (+</a:t>
            </a:r>
            <a:r>
              <a:rPr lang="en-IN" sz="1800" dirty="0" err="1"/>
              <a:t>ve</a:t>
            </a:r>
            <a:r>
              <a:rPr lang="en-IN" sz="1800" dirty="0" smtClean="0"/>
              <a:t>) =</a:t>
            </a:r>
            <a:r>
              <a:rPr lang="en-IN" sz="1800" dirty="0"/>
              <a:t> </a:t>
            </a:r>
            <a:r>
              <a:rPr lang="en-IN" sz="1800" dirty="0" smtClean="0"/>
              <a:t>4/4</a:t>
            </a:r>
            <a:r>
              <a:rPr lang="en-IN" sz="1800" dirty="0"/>
              <a:t>	p (-</a:t>
            </a:r>
            <a:r>
              <a:rPr lang="en-IN" sz="1800" dirty="0" err="1"/>
              <a:t>ve</a:t>
            </a:r>
            <a:r>
              <a:rPr lang="en-IN" sz="1800" dirty="0" smtClean="0"/>
              <a:t>)</a:t>
            </a:r>
            <a:r>
              <a:rPr lang="en-IN" sz="1800" dirty="0"/>
              <a:t> </a:t>
            </a:r>
            <a:r>
              <a:rPr lang="en-IN" sz="1800" dirty="0" smtClean="0"/>
              <a:t>= 0/4</a:t>
            </a:r>
            <a:endParaRPr lang="en-US" sz="1800" dirty="0"/>
          </a:p>
          <a:p>
            <a:pPr marL="82296" indent="0" fontAlgn="base">
              <a:buNone/>
            </a:pPr>
            <a:r>
              <a:rPr lang="en-IN" sz="1800" dirty="0" smtClean="0"/>
              <a:t>S(Rain) =5 </a:t>
            </a:r>
            <a:r>
              <a:rPr lang="en-IN" sz="1800" dirty="0"/>
              <a:t>[3+, 2-]	</a:t>
            </a:r>
            <a:r>
              <a:rPr lang="en-IN" sz="1800" dirty="0" smtClean="0"/>
              <a:t>	p </a:t>
            </a:r>
            <a:r>
              <a:rPr lang="en-IN" sz="1800" dirty="0"/>
              <a:t>(+</a:t>
            </a:r>
            <a:r>
              <a:rPr lang="en-IN" sz="1800" dirty="0" err="1"/>
              <a:t>ve</a:t>
            </a:r>
            <a:r>
              <a:rPr lang="en-IN" sz="1800" dirty="0" smtClean="0"/>
              <a:t>) =3/5</a:t>
            </a:r>
            <a:r>
              <a:rPr lang="en-IN" sz="1800" dirty="0"/>
              <a:t>	p (-</a:t>
            </a:r>
            <a:r>
              <a:rPr lang="en-IN" sz="1800" dirty="0" err="1"/>
              <a:t>ve</a:t>
            </a:r>
            <a:r>
              <a:rPr lang="en-IN" sz="1800" dirty="0" smtClean="0"/>
              <a:t>)</a:t>
            </a:r>
            <a:r>
              <a:rPr lang="en-IN" sz="1800" dirty="0"/>
              <a:t> </a:t>
            </a:r>
            <a:r>
              <a:rPr lang="en-IN" sz="1800" dirty="0" smtClean="0"/>
              <a:t>= 2/5</a:t>
            </a:r>
            <a:endParaRPr lang="en-US" sz="1800" dirty="0"/>
          </a:p>
          <a:p>
            <a:pPr marL="82296" indent="0" fontAlgn="base">
              <a:buNone/>
            </a:pP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Entropy(s) = -9/14*log</a:t>
            </a:r>
            <a:r>
              <a:rPr lang="en-IN" sz="1800" baseline="-25000" dirty="0"/>
              <a:t>2</a:t>
            </a:r>
            <a:r>
              <a:rPr lang="en-IN" sz="1800" dirty="0"/>
              <a:t>(9/14)-</a:t>
            </a:r>
            <a:r>
              <a:rPr lang="en-IN" sz="1800" dirty="0" smtClean="0"/>
              <a:t>5/14*log</a:t>
            </a:r>
            <a:r>
              <a:rPr lang="en-IN" sz="1800" baseline="-25000" dirty="0" smtClean="0"/>
              <a:t>2</a:t>
            </a:r>
            <a:r>
              <a:rPr lang="en-IN" sz="1800" dirty="0" smtClean="0"/>
              <a:t>(5/14) </a:t>
            </a:r>
            <a:r>
              <a:rPr lang="en-IN" sz="1800" dirty="0"/>
              <a:t>= 0.94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Entropy(S(Sunny)) = -2/5*log</a:t>
            </a:r>
            <a:r>
              <a:rPr lang="en-IN" sz="1800" baseline="-25000" dirty="0"/>
              <a:t>2</a:t>
            </a:r>
            <a:r>
              <a:rPr lang="en-IN" sz="1800" dirty="0"/>
              <a:t>(2/5) – 3/5*log</a:t>
            </a:r>
            <a:r>
              <a:rPr lang="en-IN" sz="1800" baseline="-25000" dirty="0"/>
              <a:t>2</a:t>
            </a:r>
            <a:r>
              <a:rPr lang="en-IN" sz="1800" dirty="0"/>
              <a:t>(3/5) = 0.97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Entropy(S(Overcast)) = -4/5*log</a:t>
            </a:r>
            <a:r>
              <a:rPr lang="en-IN" sz="1800" baseline="-25000" dirty="0"/>
              <a:t>2</a:t>
            </a:r>
            <a:r>
              <a:rPr lang="en-IN" sz="1800" dirty="0"/>
              <a:t>(4/4) – 0/4*log</a:t>
            </a:r>
            <a:r>
              <a:rPr lang="en-IN" sz="1800" baseline="-25000" dirty="0"/>
              <a:t>2</a:t>
            </a:r>
            <a:r>
              <a:rPr lang="en-IN" sz="1800" dirty="0"/>
              <a:t>(0/4) = 0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Entropy(S(Rain)) = -3/5*log</a:t>
            </a:r>
            <a:r>
              <a:rPr lang="en-IN" sz="1800" baseline="-25000" dirty="0"/>
              <a:t>2</a:t>
            </a:r>
            <a:r>
              <a:rPr lang="en-IN" sz="1800" dirty="0"/>
              <a:t>(3/5) – 2/5*log</a:t>
            </a:r>
            <a:r>
              <a:rPr lang="en-IN" sz="1800" baseline="-25000" dirty="0"/>
              <a:t>2</a:t>
            </a:r>
            <a:r>
              <a:rPr lang="en-IN" sz="1800" dirty="0"/>
              <a:t>(2/5) =0.97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Information Gain (Outlook) 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     = Entropy(s) – 5/14* Entropy(S(Sunny)) – 4/14* Entropy(S(Overcast)) – </a:t>
            </a:r>
            <a:r>
              <a:rPr lang="en-IN" sz="1800" dirty="0" smtClean="0"/>
              <a:t>	5/14*Entropy(S(Rain</a:t>
            </a:r>
            <a:r>
              <a:rPr lang="en-IN" sz="1800" dirty="0"/>
              <a:t>))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    = 0.94 – 0.36*0.97 – 0.29*0 - 0.36*0.97 </a:t>
            </a:r>
            <a:endParaRPr lang="en-US" sz="1800" dirty="0"/>
          </a:p>
          <a:p>
            <a:pPr marL="82296" indent="0">
              <a:buNone/>
            </a:pPr>
            <a:r>
              <a:rPr lang="en-IN" sz="1800" dirty="0"/>
              <a:t>   =0.24</a:t>
            </a:r>
            <a:endParaRPr lang="en-US" sz="1800" dirty="0"/>
          </a:p>
          <a:p>
            <a:pPr marL="82296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15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"/>
            <a:ext cx="7790688" cy="6019800"/>
          </a:xfrm>
        </p:spPr>
        <p:txBody>
          <a:bodyPr>
            <a:normAutofit fontScale="70000" lnSpcReduction="20000"/>
          </a:bodyPr>
          <a:lstStyle/>
          <a:p>
            <a:pPr marL="82296" indent="0" fontAlgn="base">
              <a:buNone/>
            </a:pPr>
            <a:r>
              <a:rPr lang="en-IN" dirty="0"/>
              <a:t>Value(Humidity) = High, Normal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 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 = 14 </a:t>
            </a:r>
            <a:r>
              <a:rPr lang="en-IN" dirty="0"/>
              <a:t>[9+, 5-]	</a:t>
            </a:r>
            <a:r>
              <a:rPr lang="en-IN" dirty="0" smtClean="0"/>
              <a:t>	p </a:t>
            </a:r>
            <a:r>
              <a:rPr lang="en-IN" dirty="0"/>
              <a:t>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9/14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 smtClean="0"/>
              <a:t>) =</a:t>
            </a:r>
            <a:r>
              <a:rPr lang="en-IN" dirty="0"/>
              <a:t> </a:t>
            </a:r>
            <a:r>
              <a:rPr lang="en-IN" dirty="0" smtClean="0"/>
              <a:t>5/14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S(High</a:t>
            </a:r>
            <a:r>
              <a:rPr lang="en-IN" dirty="0"/>
              <a:t>) </a:t>
            </a:r>
            <a:r>
              <a:rPr lang="en-IN" dirty="0" smtClean="0"/>
              <a:t>= 7 </a:t>
            </a:r>
            <a:r>
              <a:rPr lang="en-IN" dirty="0"/>
              <a:t>[3+,4-]	p 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3/7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4/7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S(Normal) = 7 </a:t>
            </a:r>
            <a:r>
              <a:rPr lang="en-IN" dirty="0"/>
              <a:t>[6+, 1-] 	p 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=6/7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1/7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 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 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Entropy(s) = -9/14*log</a:t>
            </a:r>
            <a:r>
              <a:rPr lang="en-IN" baseline="-25000" dirty="0"/>
              <a:t>2</a:t>
            </a:r>
            <a:r>
              <a:rPr lang="en-IN" dirty="0"/>
              <a:t>(9/14)-</a:t>
            </a:r>
            <a:r>
              <a:rPr lang="en-IN" dirty="0" smtClean="0"/>
              <a:t>5/14*log</a:t>
            </a:r>
            <a:r>
              <a:rPr lang="en-IN" baseline="-25000" dirty="0" smtClean="0"/>
              <a:t>2</a:t>
            </a:r>
            <a:r>
              <a:rPr lang="en-IN" dirty="0" smtClean="0"/>
              <a:t>(5/14) </a:t>
            </a:r>
            <a:r>
              <a:rPr lang="en-IN" dirty="0"/>
              <a:t>= 0.94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Entropy(S(High)) = -3/7*log</a:t>
            </a:r>
            <a:r>
              <a:rPr lang="en-IN" baseline="-25000" dirty="0"/>
              <a:t>2</a:t>
            </a:r>
            <a:r>
              <a:rPr lang="en-IN" dirty="0"/>
              <a:t>(3/7) –4/7*log</a:t>
            </a:r>
            <a:r>
              <a:rPr lang="en-IN" baseline="-25000" dirty="0"/>
              <a:t>2</a:t>
            </a:r>
            <a:r>
              <a:rPr lang="en-IN" dirty="0"/>
              <a:t>(4/7) = 0.99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Entropy(S(Normal)) = -6/7*log</a:t>
            </a:r>
            <a:r>
              <a:rPr lang="en-IN" baseline="-25000" dirty="0"/>
              <a:t>2</a:t>
            </a:r>
            <a:r>
              <a:rPr lang="en-IN" dirty="0"/>
              <a:t>(6/7) – 1/7*log</a:t>
            </a:r>
            <a:r>
              <a:rPr lang="en-IN" baseline="-25000" dirty="0"/>
              <a:t>2</a:t>
            </a:r>
            <a:r>
              <a:rPr lang="en-IN" dirty="0"/>
              <a:t>(1/7) = 0.59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Information Gain (Humidity) 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  = Entropy(s) – 7/14* Entropy(S(High)) –</a:t>
            </a:r>
            <a:r>
              <a:rPr lang="en-IN" dirty="0" smtClean="0"/>
              <a:t>7/14*       </a:t>
            </a:r>
          </a:p>
          <a:p>
            <a:pPr marL="82296" indent="0">
              <a:buNone/>
            </a:pPr>
            <a:r>
              <a:rPr lang="en-IN" dirty="0"/>
              <a:t> </a:t>
            </a:r>
            <a:r>
              <a:rPr lang="en-IN" dirty="0" smtClean="0"/>
              <a:t>         Entropy(S(Normal</a:t>
            </a:r>
            <a:r>
              <a:rPr lang="en-IN" dirty="0"/>
              <a:t>))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 = 0.94 – 0.5*0.99 – 0.5*0.59 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=0.15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28600"/>
            <a:ext cx="7714488" cy="6019800"/>
          </a:xfrm>
        </p:spPr>
        <p:txBody>
          <a:bodyPr>
            <a:normAutofit fontScale="70000" lnSpcReduction="20000"/>
          </a:bodyPr>
          <a:lstStyle/>
          <a:p>
            <a:pPr marL="82296" indent="0" fontAlgn="base">
              <a:buNone/>
            </a:pPr>
            <a:r>
              <a:rPr lang="en-IN" dirty="0"/>
              <a:t>Value(Wind) = Weak, Strong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 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 = 14 </a:t>
            </a:r>
            <a:r>
              <a:rPr lang="en-IN" dirty="0"/>
              <a:t>[9+, 5-]	</a:t>
            </a:r>
            <a:r>
              <a:rPr lang="en-IN" dirty="0" smtClean="0"/>
              <a:t>	p </a:t>
            </a:r>
            <a:r>
              <a:rPr lang="en-IN" dirty="0"/>
              <a:t>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9/14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5/14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S(Weak) = </a:t>
            </a:r>
            <a:r>
              <a:rPr lang="en-IN" dirty="0"/>
              <a:t>8 [6+,2-]	p 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6/8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2/8</a:t>
            </a:r>
            <a:endParaRPr lang="en-US" dirty="0"/>
          </a:p>
          <a:p>
            <a:pPr marL="82296" indent="0" fontAlgn="base">
              <a:buNone/>
            </a:pPr>
            <a:r>
              <a:rPr lang="en-IN" dirty="0" smtClean="0"/>
              <a:t>S(Strong</a:t>
            </a:r>
            <a:r>
              <a:rPr lang="en-IN" dirty="0"/>
              <a:t>)  </a:t>
            </a:r>
            <a:r>
              <a:rPr lang="en-IN" dirty="0" smtClean="0"/>
              <a:t>= </a:t>
            </a:r>
            <a:r>
              <a:rPr lang="en-IN" dirty="0"/>
              <a:t>6 [3+, 3-] 	p (+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3/6</a:t>
            </a:r>
            <a:r>
              <a:rPr lang="en-IN" dirty="0"/>
              <a:t>	</a:t>
            </a:r>
            <a:r>
              <a:rPr lang="en-IN" dirty="0" smtClean="0"/>
              <a:t>	p </a:t>
            </a:r>
            <a:r>
              <a:rPr lang="en-IN" dirty="0"/>
              <a:t>(-</a:t>
            </a:r>
            <a:r>
              <a:rPr lang="en-IN" dirty="0" err="1"/>
              <a:t>ve</a:t>
            </a:r>
            <a:r>
              <a:rPr lang="en-IN" dirty="0"/>
              <a:t>)	</a:t>
            </a:r>
            <a:r>
              <a:rPr lang="en-IN" dirty="0" smtClean="0"/>
              <a:t>= 3/6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 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	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Entropy(s) = -9/14*log</a:t>
            </a:r>
            <a:r>
              <a:rPr lang="en-IN" baseline="-25000" dirty="0"/>
              <a:t>2</a:t>
            </a:r>
            <a:r>
              <a:rPr lang="en-IN" dirty="0"/>
              <a:t>(9/14)-</a:t>
            </a:r>
            <a:r>
              <a:rPr lang="en-IN" dirty="0" smtClean="0"/>
              <a:t>5/14*log</a:t>
            </a:r>
            <a:r>
              <a:rPr lang="en-IN" baseline="-25000" dirty="0" smtClean="0"/>
              <a:t>2</a:t>
            </a:r>
            <a:r>
              <a:rPr lang="en-IN" dirty="0" smtClean="0"/>
              <a:t>(5/14) </a:t>
            </a:r>
            <a:r>
              <a:rPr lang="en-IN" dirty="0"/>
              <a:t>= 0.94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Entropy(S(Weak)) = -6/8*log</a:t>
            </a:r>
            <a:r>
              <a:rPr lang="en-IN" baseline="-25000" dirty="0"/>
              <a:t>2</a:t>
            </a:r>
            <a:r>
              <a:rPr lang="en-IN" dirty="0"/>
              <a:t>(3/8) –2/8*log</a:t>
            </a:r>
            <a:r>
              <a:rPr lang="en-IN" baseline="-25000" dirty="0"/>
              <a:t>2</a:t>
            </a:r>
            <a:r>
              <a:rPr lang="en-IN" dirty="0"/>
              <a:t>(2/8) = 0.81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Entropy(S(Strong)) = -3/6*log</a:t>
            </a:r>
            <a:r>
              <a:rPr lang="en-IN" baseline="-25000" dirty="0"/>
              <a:t>2</a:t>
            </a:r>
            <a:r>
              <a:rPr lang="en-IN" dirty="0"/>
              <a:t>(6/6) – 3/6*log</a:t>
            </a:r>
            <a:r>
              <a:rPr lang="en-IN" baseline="-25000" dirty="0"/>
              <a:t>2</a:t>
            </a:r>
            <a:r>
              <a:rPr lang="en-IN" dirty="0"/>
              <a:t>(1/6) = 1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Information Gain (Wind) 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  = Entropy(s) – 8/14* Entropy(S(Weak)) –6/14* 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 </a:t>
            </a:r>
            <a:r>
              <a:rPr lang="en-IN" dirty="0" smtClean="0"/>
              <a:t>        Entropy(S(Strong</a:t>
            </a:r>
            <a:r>
              <a:rPr lang="en-IN" dirty="0"/>
              <a:t>))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 = 0.94 – 0.571*0.81 – 0.428*1 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   =0.048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Information Gain attributes or </a:t>
            </a:r>
            <a:r>
              <a:rPr lang="en-IN" b="1" dirty="0" smtClean="0">
                <a:effectLst/>
              </a:rPr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592831"/>
              </p:ext>
            </p:extLst>
          </p:nvPr>
        </p:nvGraphicFramePr>
        <p:xfrm>
          <a:off x="1447800" y="1675103"/>
          <a:ext cx="7499350" cy="2307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9675"/>
                <a:gridCol w="3749675"/>
              </a:tblGrid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Attributes/Features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Information Gain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>
                          <a:effectLst/>
                        </a:rPr>
                        <a:t>Outlook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0.24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>
                          <a:effectLst/>
                        </a:rPr>
                        <a:t>Humidity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0.15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2400">
                          <a:effectLst/>
                        </a:rPr>
                        <a:t>Wind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 dirty="0">
                          <a:effectLst/>
                        </a:rPr>
                        <a:t>0.048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47800" y="4068221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dirty="0"/>
              <a:t>From the above table, we observe that ‘Outlook’ has the highest Information Gain and hence, it will be chosen as the root node for how the decision tree 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0688" cy="4800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Gini index is a measure of impurity or purity used while creating a decision tree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dirty="0"/>
              <a:t>attribute with the low Gini index should be preferred as compared to the high Gini index.</a:t>
            </a:r>
          </a:p>
          <a:p>
            <a:pPr algn="just"/>
            <a:r>
              <a:rPr lang="en-US" dirty="0" smtClean="0"/>
              <a:t>Gini </a:t>
            </a:r>
            <a:r>
              <a:rPr lang="en-US" dirty="0"/>
              <a:t>index can be calculated using the below formula</a:t>
            </a:r>
            <a:r>
              <a:rPr lang="en-US" dirty="0" smtClean="0"/>
              <a:t>:</a:t>
            </a:r>
          </a:p>
          <a:p>
            <a:pPr marL="82296" indent="0" algn="just">
              <a:buNone/>
            </a:pPr>
            <a:endParaRPr lang="en-US" dirty="0" smtClean="0"/>
          </a:p>
          <a:p>
            <a:pPr marL="82296" indent="0" algn="just">
              <a:buNone/>
            </a:pPr>
            <a:endParaRPr lang="en-US" dirty="0" smtClean="0"/>
          </a:p>
          <a:p>
            <a:pPr marL="82296" indent="0" algn="just">
              <a:buNone/>
            </a:pPr>
            <a:r>
              <a:rPr lang="en-IN" dirty="0" smtClean="0"/>
              <a:t>where, ‘</a:t>
            </a:r>
            <a:r>
              <a:rPr lang="en-IN" dirty="0"/>
              <a:t>p</a:t>
            </a:r>
            <a:r>
              <a:rPr lang="en-IN" baseline="-25000" dirty="0"/>
              <a:t>i</a:t>
            </a:r>
            <a:r>
              <a:rPr lang="en-IN" dirty="0"/>
              <a:t>’ is the probability of an object being classified to a particular class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7919" t="35846" r="53302" b="54419"/>
          <a:stretch/>
        </p:blipFill>
        <p:spPr bwMode="auto">
          <a:xfrm>
            <a:off x="3200400" y="3886200"/>
            <a:ext cx="3352800" cy="108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23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is a graphical representation for getting all the possible solutions to a problem/decision based on given conditions.</a:t>
            </a:r>
          </a:p>
          <a:p>
            <a:pPr algn="just"/>
            <a:r>
              <a:rPr lang="en-US" dirty="0"/>
              <a:t>A decision tree simply asks a question, and based on the answer (Yes/No), it further split the tree into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192335"/>
              </p:ext>
            </p:extLst>
          </p:nvPr>
        </p:nvGraphicFramePr>
        <p:xfrm>
          <a:off x="228601" y="304799"/>
          <a:ext cx="8762999" cy="617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691"/>
                <a:gridCol w="1977292"/>
                <a:gridCol w="1977292"/>
                <a:gridCol w="1978362"/>
                <a:gridCol w="1978362"/>
              </a:tblGrid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S.No.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Outlook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Humidity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Wind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Play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6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7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9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Normal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Sunny 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13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Overcast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14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Rain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4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 fontAlgn="base">
              <a:buNone/>
            </a:pPr>
            <a:r>
              <a:rPr lang="en-IN" dirty="0"/>
              <a:t>We will now calculate the Gini Index with the following -</a:t>
            </a:r>
            <a:endParaRPr lang="en-US" dirty="0"/>
          </a:p>
          <a:p>
            <a:pPr fontAlgn="base"/>
            <a:r>
              <a:rPr lang="en-IN" dirty="0"/>
              <a:t>Calculating the Gini Index for Outlook</a:t>
            </a:r>
            <a:endParaRPr lang="en-US" dirty="0"/>
          </a:p>
          <a:p>
            <a:pPr fontAlgn="base"/>
            <a:r>
              <a:rPr lang="en-IN" dirty="0"/>
              <a:t>Calculating the Gini Index for Humidity</a:t>
            </a:r>
            <a:endParaRPr lang="en-US" dirty="0"/>
          </a:p>
          <a:p>
            <a:r>
              <a:rPr lang="en-IN" dirty="0"/>
              <a:t>Calculating the Gini Index for Wind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Calculating the Gini Index for </a:t>
            </a:r>
            <a:r>
              <a:rPr lang="en-IN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fontAlgn="base">
              <a:buNone/>
            </a:pPr>
            <a:r>
              <a:rPr lang="en-IN" sz="2000" dirty="0"/>
              <a:t>Value(Outlook) = Sunny, Overcast, Rain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/>
              <a:t> 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 = 	14 </a:t>
            </a:r>
            <a:r>
              <a:rPr lang="en-IN" sz="2000" dirty="0"/>
              <a:t>[9+, 5-</a:t>
            </a:r>
            <a:r>
              <a:rPr lang="en-IN" sz="2000" dirty="0" smtClean="0"/>
              <a:t>]	p </a:t>
            </a:r>
            <a:r>
              <a:rPr lang="en-IN" sz="2000" dirty="0"/>
              <a:t>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9/14</a:t>
            </a:r>
            <a:r>
              <a:rPr lang="en-IN" sz="2000" dirty="0"/>
              <a:t>	</a:t>
            </a:r>
            <a:r>
              <a:rPr lang="en-IN" sz="2000" dirty="0" smtClean="0"/>
              <a:t>p </a:t>
            </a:r>
            <a:r>
              <a:rPr lang="en-IN" sz="2000" dirty="0"/>
              <a:t>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5/14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S(Sunny)= </a:t>
            </a:r>
            <a:r>
              <a:rPr lang="en-IN" sz="2000" dirty="0"/>
              <a:t>5 [2+, 3-]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2/5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3/5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S(Overcast</a:t>
            </a:r>
            <a:r>
              <a:rPr lang="en-IN" sz="2000" dirty="0"/>
              <a:t>) </a:t>
            </a:r>
            <a:r>
              <a:rPr lang="en-IN" sz="2000" dirty="0" smtClean="0"/>
              <a:t>=4 </a:t>
            </a:r>
            <a:r>
              <a:rPr lang="en-IN" sz="2000" dirty="0"/>
              <a:t>[4+, 0-] 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4/4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0/4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S(Rain)</a:t>
            </a:r>
            <a:r>
              <a:rPr lang="en-IN" sz="2000" dirty="0"/>
              <a:t>	</a:t>
            </a:r>
            <a:r>
              <a:rPr lang="en-IN" sz="2000" dirty="0" smtClean="0"/>
              <a:t>=5 </a:t>
            </a:r>
            <a:r>
              <a:rPr lang="en-IN" sz="2000" dirty="0"/>
              <a:t>[3+, 2-]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3/5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2/5</a:t>
            </a:r>
            <a:endParaRPr lang="en-US" sz="2000" dirty="0"/>
          </a:p>
          <a:p>
            <a:pPr marL="82296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20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"/>
            <a:ext cx="7866888" cy="6019800"/>
          </a:xfrm>
        </p:spPr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en-IN" dirty="0"/>
              <a:t>Gini Index(Sunny) 	</a:t>
            </a:r>
            <a:endParaRPr lang="en-IN" dirty="0" smtClean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((2/5)^2 + (3/5)^2)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</a:t>
            </a:r>
            <a:r>
              <a:rPr lang="en-IN" dirty="0" smtClean="0"/>
              <a:t>(0.16 </a:t>
            </a:r>
            <a:r>
              <a:rPr lang="en-IN" dirty="0"/>
              <a:t>+ </a:t>
            </a:r>
            <a:r>
              <a:rPr lang="en-IN" dirty="0" smtClean="0"/>
              <a:t>0.36</a:t>
            </a:r>
            <a:r>
              <a:rPr lang="en-IN" dirty="0"/>
              <a:t>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1-.0.52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0.48</a:t>
            </a:r>
          </a:p>
          <a:p>
            <a:pPr marL="82296" indent="0">
              <a:buNone/>
            </a:pPr>
            <a:r>
              <a:rPr lang="en-IN" dirty="0"/>
              <a:t>Gini Index(Overcast) 	</a:t>
            </a:r>
            <a:endParaRPr lang="en-IN" dirty="0" smtClean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((4/4)^2 + (0/4)^2)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(1+0)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0</a:t>
            </a:r>
          </a:p>
          <a:p>
            <a:pPr marL="82296" indent="0">
              <a:buNone/>
            </a:pPr>
            <a:r>
              <a:rPr lang="en-IN" dirty="0"/>
              <a:t>Gini Index(Rain</a:t>
            </a:r>
            <a:r>
              <a:rPr lang="en-IN" dirty="0" smtClean="0"/>
              <a:t>)</a:t>
            </a:r>
          </a:p>
          <a:p>
            <a:pPr marL="82296" indent="0">
              <a:buNone/>
            </a:pPr>
            <a:r>
              <a:rPr lang="en-IN" dirty="0"/>
              <a:t>	= 1 - ((3/5)^2 + (2/5)^2)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(.36 + .16)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1-.0.52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0.48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Weighted sum of the Gini Indices can be calculated as follows: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Gini Index for Outlook = (5/14</a:t>
            </a:r>
            <a:r>
              <a:rPr lang="en-IN" dirty="0" smtClean="0"/>
              <a:t>)*0.48 </a:t>
            </a:r>
            <a:r>
              <a:rPr lang="en-IN" dirty="0"/>
              <a:t>+ (4/14</a:t>
            </a:r>
            <a:r>
              <a:rPr lang="en-IN" dirty="0" smtClean="0"/>
              <a:t>)*0 </a:t>
            </a:r>
            <a:r>
              <a:rPr lang="en-IN" dirty="0"/>
              <a:t>+ (5/14</a:t>
            </a:r>
            <a:r>
              <a:rPr lang="en-IN" dirty="0" smtClean="0"/>
              <a:t>)*0.48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				= 0.3428</a:t>
            </a: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fontAlgn="base">
              <a:buNone/>
            </a:pPr>
            <a:r>
              <a:rPr lang="en-IN" sz="2000" dirty="0"/>
              <a:t>Value(Humidity) = High, Normal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/>
              <a:t> 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 = </a:t>
            </a:r>
            <a:r>
              <a:rPr lang="en-IN" sz="2000" dirty="0"/>
              <a:t>	</a:t>
            </a:r>
            <a:r>
              <a:rPr lang="en-IN" sz="2000" dirty="0" smtClean="0"/>
              <a:t>	14 </a:t>
            </a:r>
            <a:r>
              <a:rPr lang="en-IN" sz="2000" dirty="0"/>
              <a:t>[9+, 5-]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9/14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5/14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S(High</a:t>
            </a:r>
            <a:r>
              <a:rPr lang="en-IN" sz="2000" dirty="0"/>
              <a:t>) 	</a:t>
            </a:r>
            <a:r>
              <a:rPr lang="en-IN" sz="2000" dirty="0" smtClean="0"/>
              <a:t>= 	7 </a:t>
            </a:r>
            <a:r>
              <a:rPr lang="en-IN" sz="2000" dirty="0"/>
              <a:t>[3+,4-]	</a:t>
            </a:r>
            <a:r>
              <a:rPr lang="en-IN" sz="2000" dirty="0" smtClean="0"/>
              <a:t>	p </a:t>
            </a:r>
            <a:r>
              <a:rPr lang="en-IN" sz="2000" dirty="0"/>
              <a:t>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3/7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4/7</a:t>
            </a:r>
          </a:p>
          <a:p>
            <a:pPr marL="82296" indent="0" fontAlgn="base">
              <a:buNone/>
            </a:pPr>
            <a:r>
              <a:rPr lang="en-IN" sz="2000" dirty="0" smtClean="0"/>
              <a:t>S(Normal</a:t>
            </a:r>
            <a:r>
              <a:rPr lang="en-IN" sz="2000" dirty="0"/>
              <a:t>)  </a:t>
            </a:r>
            <a:r>
              <a:rPr lang="en-IN" sz="2000" dirty="0" smtClean="0"/>
              <a:t>=</a:t>
            </a:r>
            <a:r>
              <a:rPr lang="en-IN" sz="2000" dirty="0"/>
              <a:t>	7 [6+, 1-] 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6/7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1/7</a:t>
            </a:r>
            <a:endParaRPr lang="en-US" sz="2000" dirty="0"/>
          </a:p>
          <a:p>
            <a:pPr marL="82296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9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en-IN" dirty="0"/>
              <a:t>Gini Index(High)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((3/7)^2 + (4/7)^2)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(0.183673 + 0.326531)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1-.0.510204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0.489796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Gini Index(Normal)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((6/7)^2 + (1/7)^2)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(0.020408+0.755102)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0.244898</a:t>
            </a:r>
            <a:endParaRPr lang="en-US" dirty="0"/>
          </a:p>
          <a:p>
            <a:pPr marL="82296" indent="0" fontAlgn="base">
              <a:buNone/>
            </a:pPr>
            <a:endParaRPr lang="en-IN" dirty="0" smtClean="0"/>
          </a:p>
          <a:p>
            <a:pPr marL="82296" indent="0" fontAlgn="base">
              <a:buNone/>
            </a:pPr>
            <a:r>
              <a:rPr lang="en-IN" dirty="0" smtClean="0"/>
              <a:t>Weighted </a:t>
            </a:r>
            <a:r>
              <a:rPr lang="en-IN" dirty="0"/>
              <a:t>sum of the Gini Indices can be calculated as follows: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Gini Index for Humidity = (7/14)0.489796+ (7/14) 0.244898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				= 0.367347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 fontAlgn="base">
              <a:buNone/>
            </a:pPr>
            <a:r>
              <a:rPr lang="en-IN" sz="2000" dirty="0"/>
              <a:t>Value(Wind) = Weak, Strong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/>
              <a:t> 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 = 		14 </a:t>
            </a:r>
            <a:r>
              <a:rPr lang="en-IN" sz="2000" dirty="0"/>
              <a:t>[9+, 5-</a:t>
            </a:r>
            <a:r>
              <a:rPr lang="en-IN" sz="2000" dirty="0" smtClean="0"/>
              <a:t>] 	p </a:t>
            </a:r>
            <a:r>
              <a:rPr lang="en-IN" sz="2000" dirty="0"/>
              <a:t>(+</a:t>
            </a:r>
            <a:r>
              <a:rPr lang="en-IN" sz="2000" dirty="0" err="1"/>
              <a:t>ve</a:t>
            </a:r>
            <a:r>
              <a:rPr lang="en-IN" sz="2000" dirty="0" smtClean="0"/>
              <a:t>) = 9/14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5/14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S(Weak)=</a:t>
            </a:r>
            <a:r>
              <a:rPr lang="en-IN" sz="2000" dirty="0"/>
              <a:t>	 8 [6+,2-]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6/8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2/8</a:t>
            </a:r>
            <a:endParaRPr lang="en-US" sz="2000" dirty="0"/>
          </a:p>
          <a:p>
            <a:pPr marL="82296" indent="0" fontAlgn="base">
              <a:buNone/>
            </a:pPr>
            <a:r>
              <a:rPr lang="en-IN" sz="2000" dirty="0" smtClean="0"/>
              <a:t>S(Strong</a:t>
            </a:r>
            <a:r>
              <a:rPr lang="en-IN" sz="2000" dirty="0"/>
              <a:t>)  </a:t>
            </a:r>
            <a:r>
              <a:rPr lang="en-IN" sz="2000" dirty="0" smtClean="0"/>
              <a:t>=</a:t>
            </a:r>
            <a:r>
              <a:rPr lang="en-IN" sz="2000" dirty="0"/>
              <a:t>	 6 [3+, 3-] 	p (+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3/6</a:t>
            </a:r>
            <a:r>
              <a:rPr lang="en-IN" sz="2000" dirty="0"/>
              <a:t>	p (-</a:t>
            </a:r>
            <a:r>
              <a:rPr lang="en-IN" sz="2000" dirty="0" err="1"/>
              <a:t>ve</a:t>
            </a:r>
            <a:r>
              <a:rPr lang="en-IN" sz="2000" dirty="0"/>
              <a:t>)	</a:t>
            </a:r>
            <a:r>
              <a:rPr lang="en-IN" sz="2000" dirty="0" smtClean="0"/>
              <a:t>= 3/6</a:t>
            </a:r>
            <a:endParaRPr lang="en-US" sz="2000" dirty="0"/>
          </a:p>
          <a:p>
            <a:pPr marL="82296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14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en-IN" dirty="0"/>
              <a:t>Gini Index(Weak) 	</a:t>
            </a:r>
            <a:endParaRPr lang="en-IN" dirty="0" smtClean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((6/8)^2 + (2/8)^2)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(0.5625+0.0625)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 (0.625)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0.375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Gini Index(Strong)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((3/6)^2 + (3/6)^2)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(0.25+0.25)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0.5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Weighted sum of the Gini Indices can be calculated as follows: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Gini Index for Wind = (8/14)0.375+ (6/14)0.5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				= 0.428571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Gini Index attributes or features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785257"/>
              </p:ext>
            </p:extLst>
          </p:nvPr>
        </p:nvGraphicFramePr>
        <p:xfrm>
          <a:off x="1371600" y="2209800"/>
          <a:ext cx="7499350" cy="23731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9675"/>
                <a:gridCol w="3749675"/>
              </a:tblGrid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Attributes/Features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Gini Index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>
                          <a:effectLst/>
                        </a:rPr>
                        <a:t>Outlook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0.3428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>
                          <a:effectLst/>
                        </a:rPr>
                        <a:t>Humidity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0.367347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2400">
                          <a:effectLst/>
                        </a:rPr>
                        <a:t>Wind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0.428571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371600" y="4800600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From the above table, we observe that ‘Outlook’ has the lowest Gini Index and hence, it will be chosen as the root node for how the decision tree works.</a:t>
            </a:r>
          </a:p>
        </p:txBody>
      </p:sp>
    </p:spTree>
    <p:extLst>
      <p:ext uri="{BB962C8B-B14F-4D97-AF65-F5344CB8AC3E}">
        <p14:creationId xmlns:p14="http://schemas.microsoft.com/office/powerpoint/2010/main" val="6903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Autofit/>
          </a:bodyPr>
          <a:lstStyle/>
          <a:p>
            <a:r>
              <a:rPr lang="en-IN" sz="3200" b="1" dirty="0">
                <a:effectLst/>
              </a:rPr>
              <a:t>Determining the sub nodes or the branches (features going down) of the decision tree</a:t>
            </a:r>
            <a:r>
              <a:rPr lang="en-US" sz="3200" b="1" dirty="0">
                <a:effectLst/>
              </a:rPr>
              <a:t/>
            </a:r>
            <a:br>
              <a:rPr lang="en-US" sz="3200" b="1" dirty="0">
                <a:effectLst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We will repeat the same procedure to determine the sub-nodes or branches of the decision tree.</a:t>
            </a:r>
          </a:p>
          <a:p>
            <a:pPr fontAlgn="base"/>
            <a:r>
              <a:rPr lang="en-US" dirty="0"/>
              <a:t>We will calculate the Gini Index for the ‘Sunny’ branch of </a:t>
            </a:r>
            <a:r>
              <a:rPr lang="en-IN" dirty="0"/>
              <a:t>Outlook</a:t>
            </a:r>
            <a:r>
              <a:rPr lang="en-US" dirty="0"/>
              <a:t> as follows:</a:t>
            </a:r>
          </a:p>
          <a:p>
            <a:pPr marL="82296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96334"/>
              </p:ext>
            </p:extLst>
          </p:nvPr>
        </p:nvGraphicFramePr>
        <p:xfrm>
          <a:off x="1143000" y="4191000"/>
          <a:ext cx="7620001" cy="2647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0601"/>
                <a:gridCol w="1719385"/>
                <a:gridCol w="1719385"/>
                <a:gridCol w="1720315"/>
                <a:gridCol w="1720315"/>
              </a:tblGrid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S.No.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Outlook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Humidity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Wind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Play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Sunny 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Sunny 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8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Sunny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High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9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Sunny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Weak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3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Sunny 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Normal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Strong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Yes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3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In a Decision tree, there are two nodes, which are the </a:t>
            </a:r>
            <a:r>
              <a:rPr lang="en-US" b="1" dirty="0"/>
              <a:t>Decision Node</a:t>
            </a:r>
            <a:r>
              <a:rPr lang="en-US" dirty="0"/>
              <a:t> and</a:t>
            </a:r>
            <a:r>
              <a:rPr lang="en-US" b="1" dirty="0"/>
              <a:t> </a:t>
            </a:r>
            <a:r>
              <a:rPr lang="en-US" b="1" dirty="0" smtClean="0"/>
              <a:t>Leaf Node</a:t>
            </a:r>
            <a:r>
              <a:rPr lang="en-US" b="1" dirty="0"/>
              <a:t>.</a:t>
            </a:r>
            <a:r>
              <a:rPr lang="en-US" dirty="0"/>
              <a:t> </a:t>
            </a:r>
            <a:endParaRPr lang="en-US" dirty="0" smtClean="0"/>
          </a:p>
          <a:p>
            <a:pPr algn="just"/>
            <a:r>
              <a:rPr lang="en-US" dirty="0" smtClean="0"/>
              <a:t>Decision </a:t>
            </a:r>
            <a:r>
              <a:rPr lang="en-US" dirty="0"/>
              <a:t>nodes are used to make any decision and have multiple branches, whereas Leaf nodes are the output of those decisions and do not contain any further branches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The decisions or the test are performed on the basis of features of the given dataset.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Calculating Gini Index of Humidity for Sunny Outlook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2400" dirty="0"/>
              <a:t>Humidity for Sunny Outlook is high 3 times out of 5 and normal 2 times out of 5 and the Gini Index of Humidity for Sunny Outlook is calculated as follows: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/>
              <a:t>Value(Humidity) = High, Low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/>
              <a:t> 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 = </a:t>
            </a:r>
            <a:r>
              <a:rPr lang="en-IN" sz="2400" dirty="0"/>
              <a:t>	5 [2+,3-</a:t>
            </a:r>
            <a:r>
              <a:rPr lang="en-IN" sz="2400" dirty="0" smtClean="0"/>
              <a:t>]	</a:t>
            </a:r>
            <a:r>
              <a:rPr lang="en-IN" sz="2400" dirty="0"/>
              <a:t>	p 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2/5</a:t>
            </a:r>
            <a:r>
              <a:rPr lang="en-IN" sz="2400" dirty="0"/>
              <a:t>	p 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3/5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S(High)=  </a:t>
            </a:r>
            <a:r>
              <a:rPr lang="en-IN" sz="2400" dirty="0"/>
              <a:t>3 [0+,3-]	</a:t>
            </a:r>
            <a:r>
              <a:rPr lang="en-IN" sz="2400" dirty="0" smtClean="0"/>
              <a:t>	p </a:t>
            </a:r>
            <a:r>
              <a:rPr lang="en-IN" sz="2400" dirty="0"/>
              <a:t>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</a:t>
            </a:r>
            <a:r>
              <a:rPr lang="en-IN" sz="2400" dirty="0"/>
              <a:t> </a:t>
            </a:r>
            <a:r>
              <a:rPr lang="en-IN" sz="2400" dirty="0" smtClean="0"/>
              <a:t>0/3  	p </a:t>
            </a:r>
            <a:r>
              <a:rPr lang="en-IN" sz="2400" dirty="0"/>
              <a:t>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3/3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S(Normal)= </a:t>
            </a:r>
            <a:r>
              <a:rPr lang="en-IN" sz="2400" dirty="0"/>
              <a:t>2 [2+,0-] 	p 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2/2</a:t>
            </a:r>
            <a:r>
              <a:rPr lang="en-IN" sz="2400" dirty="0"/>
              <a:t>	p 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0/2</a:t>
            </a:r>
            <a:endParaRPr lang="en-US" sz="2400" dirty="0"/>
          </a:p>
          <a:p>
            <a:pPr marL="8229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89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en-IN" dirty="0"/>
              <a:t>Gini Index(High) 	</a:t>
            </a:r>
            <a:endParaRPr lang="en-IN" dirty="0" smtClean="0"/>
          </a:p>
          <a:p>
            <a:pPr marL="402336" lvl="1" indent="0">
              <a:buNone/>
            </a:pPr>
            <a:r>
              <a:rPr lang="en-IN" dirty="0" smtClean="0"/>
              <a:t>	= </a:t>
            </a:r>
            <a:r>
              <a:rPr lang="en-IN" dirty="0"/>
              <a:t>1 - ((0/3)^2 + (3/3)^2)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(0+1)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 (1)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Gini Index(Normal)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((2/2)^2 + (0/2)^2)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(1+0)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Weighted sum of the Gini Indices can be calculated as follows: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Gini Index for Humidity = (2/5)0+ (3/5)0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				= 0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2296" indent="0">
              <a:buNone/>
            </a:pPr>
            <a:r>
              <a:rPr lang="en-IN" sz="2400" b="1" dirty="0"/>
              <a:t>Calculating Gini Index of Wind for Sunny Outlook</a:t>
            </a:r>
            <a:endParaRPr lang="en-US" sz="2400" dirty="0"/>
          </a:p>
          <a:p>
            <a:pPr marL="82296" indent="0">
              <a:buNone/>
            </a:pPr>
            <a:r>
              <a:rPr lang="en-IN" sz="2400" dirty="0"/>
              <a:t>Wind for Sunny Outlook is weak 3 times out of 5 and strong 2 times out of 5 and the Gini Index of Wind Sunny Outlook is calculated as follows: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/>
              <a:t>Value(Wind) = Weak, Strong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/>
              <a:t> 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 = </a:t>
            </a:r>
            <a:r>
              <a:rPr lang="en-IN" sz="2400" dirty="0"/>
              <a:t>	5 [2+,3-]	p 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2/5</a:t>
            </a:r>
            <a:r>
              <a:rPr lang="en-IN" sz="2400" dirty="0"/>
              <a:t>	p 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3/5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S(Weak) = </a:t>
            </a:r>
            <a:r>
              <a:rPr lang="en-IN" sz="2400" dirty="0"/>
              <a:t>3 [1+,2-]	p 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=1/3</a:t>
            </a:r>
            <a:r>
              <a:rPr lang="en-IN" sz="2400" dirty="0"/>
              <a:t>	p 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2/3</a:t>
            </a:r>
            <a:endParaRPr lang="en-US" sz="2400" dirty="0"/>
          </a:p>
          <a:p>
            <a:pPr marL="82296" indent="0" fontAlgn="base">
              <a:buNone/>
            </a:pPr>
            <a:r>
              <a:rPr lang="en-IN" sz="2400" dirty="0" smtClean="0"/>
              <a:t>S(Strong) =</a:t>
            </a:r>
            <a:r>
              <a:rPr lang="en-IN" sz="2400" dirty="0"/>
              <a:t> </a:t>
            </a:r>
            <a:r>
              <a:rPr lang="en-IN" sz="2400" dirty="0" smtClean="0"/>
              <a:t>2 </a:t>
            </a:r>
            <a:r>
              <a:rPr lang="en-IN" sz="2400" dirty="0"/>
              <a:t>[1+,1-] 	p (+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=1/2</a:t>
            </a:r>
            <a:r>
              <a:rPr lang="en-IN" sz="2400" dirty="0"/>
              <a:t>	p (-</a:t>
            </a:r>
            <a:r>
              <a:rPr lang="en-IN" sz="2400" dirty="0" err="1"/>
              <a:t>ve</a:t>
            </a:r>
            <a:r>
              <a:rPr lang="en-IN" sz="2400" dirty="0"/>
              <a:t>)	</a:t>
            </a:r>
            <a:r>
              <a:rPr lang="en-IN" sz="2400" dirty="0" smtClean="0"/>
              <a:t>= 1/2</a:t>
            </a:r>
            <a:endParaRPr lang="en-US" sz="2400" dirty="0"/>
          </a:p>
          <a:p>
            <a:pPr marL="8229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38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2296" indent="0">
              <a:buNone/>
            </a:pPr>
            <a:r>
              <a:rPr lang="en-IN" dirty="0"/>
              <a:t>Gini Index(Weak)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((1/3)^2 + (2/3)^2)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(0.1111+0.4444)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1-. (0.5555)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0.4444</a:t>
            </a:r>
            <a:endParaRPr lang="en-US" dirty="0"/>
          </a:p>
          <a:p>
            <a:pPr marL="82296" indent="0">
              <a:buNone/>
            </a:pPr>
            <a:r>
              <a:rPr lang="en-IN" dirty="0"/>
              <a:t>Gini Index(Strong) 	</a:t>
            </a:r>
            <a:endParaRPr lang="en-IN" dirty="0" smtClean="0"/>
          </a:p>
          <a:p>
            <a:pPr marL="82296" indent="0">
              <a:buNone/>
            </a:pPr>
            <a:r>
              <a:rPr lang="en-IN" dirty="0"/>
              <a:t>	</a:t>
            </a:r>
            <a:r>
              <a:rPr lang="en-IN" dirty="0" smtClean="0"/>
              <a:t>= </a:t>
            </a:r>
            <a:r>
              <a:rPr lang="en-IN" dirty="0"/>
              <a:t>1 - ((1/2)^2 + (1/2)^2)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1 - (</a:t>
            </a:r>
            <a:r>
              <a:rPr lang="en-IN" dirty="0" smtClean="0"/>
              <a:t>1+0</a:t>
            </a:r>
            <a:r>
              <a:rPr lang="en-IN" dirty="0"/>
              <a:t>)</a:t>
            </a:r>
            <a:endParaRPr lang="en-US" dirty="0"/>
          </a:p>
          <a:p>
            <a:pPr marL="82296" indent="0">
              <a:buNone/>
            </a:pPr>
            <a:r>
              <a:rPr lang="en-IN" dirty="0" smtClean="0"/>
              <a:t>	= </a:t>
            </a:r>
            <a:r>
              <a:rPr lang="en-IN" dirty="0"/>
              <a:t>0.5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Weighted sum of the Gini Indices can be calculated as follows: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Gini Index for Wind = (2/5)0.4444+ (3/5)0.5</a:t>
            </a:r>
            <a:endParaRPr lang="en-US" dirty="0"/>
          </a:p>
          <a:p>
            <a:pPr marL="82296" indent="0" fontAlgn="base">
              <a:buNone/>
            </a:pPr>
            <a:r>
              <a:rPr lang="en-IN" dirty="0"/>
              <a:t>				= 0.47776</a:t>
            </a:r>
            <a:endParaRPr lang="en-US" dirty="0"/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effectLst/>
              </a:rPr>
              <a:t>Gini Index attributes or </a:t>
            </a:r>
            <a:r>
              <a:rPr lang="en-IN" b="1" dirty="0" smtClean="0">
                <a:effectLst/>
              </a:rPr>
              <a:t>features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903858"/>
              </p:ext>
            </p:extLst>
          </p:nvPr>
        </p:nvGraphicFramePr>
        <p:xfrm>
          <a:off x="1295400" y="1524000"/>
          <a:ext cx="7499350" cy="17798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9675"/>
                <a:gridCol w="3749675"/>
              </a:tblGrid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Attributes/Features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Gini Index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400">
                          <a:effectLst/>
                        </a:rPr>
                        <a:t>Humidity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IN" sz="2400">
                          <a:effectLst/>
                        </a:rPr>
                        <a:t>Wind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IN" sz="2800" spc="25" dirty="0">
                          <a:effectLst/>
                        </a:rPr>
                        <a:t>0.47776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2875" marR="142875" marT="66675" marB="66675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95400" y="3581400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2400" dirty="0"/>
              <a:t>From the above table, we observe that ‘Humidity’ has the lowest Gini Index and hence, it will be chosen as the root node for how the decision tree works.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4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cision Tree Classification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68680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Decision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Decision </a:t>
            </a:r>
            <a:r>
              <a:rPr lang="en-US" dirty="0"/>
              <a:t>Trees usually mimic human thinking ability while making a decision, so it is easy to understand.</a:t>
            </a:r>
          </a:p>
          <a:p>
            <a:pPr algn="just"/>
            <a:r>
              <a:rPr lang="en-US" dirty="0"/>
              <a:t>The logic behind the decision tree can be easily understood because it shows a tree-like structure.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</a:t>
            </a:r>
            <a:r>
              <a:rPr lang="en-US" dirty="0" smtClean="0"/>
              <a:t>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Root Node:</a:t>
            </a:r>
            <a:r>
              <a:rPr lang="en-US" dirty="0" smtClean="0"/>
              <a:t> Root node is from where the decision tree starts. It represents the entire dataset, which further gets divided into two or more homogeneous sets.</a:t>
            </a:r>
          </a:p>
          <a:p>
            <a:r>
              <a:rPr lang="en-US" b="1" dirty="0" smtClean="0"/>
              <a:t>Leaf </a:t>
            </a:r>
            <a:r>
              <a:rPr lang="en-US" b="1" dirty="0"/>
              <a:t>Node:</a:t>
            </a:r>
            <a:r>
              <a:rPr lang="en-US" dirty="0" smtClean="0"/>
              <a:t> Leaf nodes are the final output node, and the tree cannot be segregated further after getting a leaf node.</a:t>
            </a:r>
          </a:p>
          <a:p>
            <a:r>
              <a:rPr lang="en-US" b="1" dirty="0" smtClean="0"/>
              <a:t>Splitting</a:t>
            </a:r>
            <a:r>
              <a:rPr lang="en-US" b="1" dirty="0"/>
              <a:t>:</a:t>
            </a:r>
            <a:r>
              <a:rPr lang="en-US" dirty="0" smtClean="0"/>
              <a:t> Splitting is the process of dividing the decision node/root node into sub-nodes according to the given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</a:t>
            </a:r>
            <a:r>
              <a:rPr lang="en-US" dirty="0" smtClean="0"/>
              <a:t>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Branch/Sub </a:t>
            </a:r>
            <a:r>
              <a:rPr lang="en-US" b="1" dirty="0"/>
              <a:t>Tree:</a:t>
            </a:r>
            <a:r>
              <a:rPr lang="en-US" dirty="0" smtClean="0"/>
              <a:t> A tree formed by splitting the tree.</a:t>
            </a:r>
          </a:p>
          <a:p>
            <a:pPr algn="just"/>
            <a:r>
              <a:rPr lang="en-US" b="1" dirty="0" smtClean="0"/>
              <a:t>Pruning</a:t>
            </a:r>
            <a:r>
              <a:rPr lang="en-US" b="1" dirty="0"/>
              <a:t>:</a:t>
            </a:r>
            <a:r>
              <a:rPr lang="en-US" dirty="0" smtClean="0"/>
              <a:t> Pruning is the process of removing the unwanted branches from the tree.</a:t>
            </a:r>
          </a:p>
          <a:p>
            <a:pPr algn="just"/>
            <a:r>
              <a:rPr lang="en-US" b="1" dirty="0" smtClean="0"/>
              <a:t>Parent/Child </a:t>
            </a:r>
            <a:r>
              <a:rPr lang="en-US" b="1" dirty="0"/>
              <a:t>node:</a:t>
            </a:r>
            <a:r>
              <a:rPr lang="en-US" dirty="0" smtClean="0"/>
              <a:t> The root node of the tree is called the parent node, and other nodes are called the child nodes.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It </a:t>
            </a:r>
            <a:r>
              <a:rPr lang="en-US" dirty="0"/>
              <a:t>is simple to understand as it follows the same process which a human follow while making any decision in real-life.</a:t>
            </a:r>
          </a:p>
          <a:p>
            <a:pPr algn="just"/>
            <a:r>
              <a:rPr lang="en-US" dirty="0"/>
              <a:t>It can be very useful for solving decision-related problems.</a:t>
            </a:r>
          </a:p>
          <a:p>
            <a:pPr algn="just"/>
            <a:r>
              <a:rPr lang="en-US" dirty="0"/>
              <a:t>It helps to think about all the possible outcomes for a problem.</a:t>
            </a:r>
          </a:p>
          <a:p>
            <a:pPr algn="just"/>
            <a:r>
              <a:rPr lang="en-US" dirty="0"/>
              <a:t>There is less requirement of data cleaning compared to other algorithms.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237</TotalTime>
  <Words>992</Words>
  <Application>Microsoft Office PowerPoint</Application>
  <PresentationFormat>On-screen Show (4:3)</PresentationFormat>
  <Paragraphs>415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Solstice</vt:lpstr>
      <vt:lpstr>Decision Tree</vt:lpstr>
      <vt:lpstr>INTRODUCTION</vt:lpstr>
      <vt:lpstr>PowerPoint Presentation</vt:lpstr>
      <vt:lpstr>PowerPoint Presentation</vt:lpstr>
      <vt:lpstr>PowerPoint Presentation</vt:lpstr>
      <vt:lpstr>Why use Decision Trees?</vt:lpstr>
      <vt:lpstr>Decision Tree Terminologies</vt:lpstr>
      <vt:lpstr>Decision Tree Terminologies</vt:lpstr>
      <vt:lpstr>Advantages of the Decision Tree</vt:lpstr>
      <vt:lpstr>Disadvantages of the 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Hunt’s Algorithm</vt:lpstr>
      <vt:lpstr>Attribute Selection Measures</vt:lpstr>
      <vt:lpstr>Information Gain</vt:lpstr>
      <vt:lpstr>PowerPoint Presentation</vt:lpstr>
      <vt:lpstr>PowerPoint Presentation</vt:lpstr>
      <vt:lpstr>PowerPoint Presentation</vt:lpstr>
      <vt:lpstr>PowerPoint Presentation</vt:lpstr>
      <vt:lpstr>Calculating the Information Gain for Outlook</vt:lpstr>
      <vt:lpstr>PowerPoint Presentation</vt:lpstr>
      <vt:lpstr>PowerPoint Presentation</vt:lpstr>
      <vt:lpstr>Information Gain attributes or features</vt:lpstr>
      <vt:lpstr>Gini index</vt:lpstr>
      <vt:lpstr>PowerPoint Presentation</vt:lpstr>
      <vt:lpstr>PowerPoint Presentation</vt:lpstr>
      <vt:lpstr>Calculating the Gini Index for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Gini Index attributes or features </vt:lpstr>
      <vt:lpstr>Determining the sub nodes or the branches (features going down) of the decision tree </vt:lpstr>
      <vt:lpstr>Calculating Gini Index of Humidity for Sunny Outlook </vt:lpstr>
      <vt:lpstr>PowerPoint Presentation</vt:lpstr>
      <vt:lpstr>PowerPoint Presentation</vt:lpstr>
      <vt:lpstr>PowerPoint Presentation</vt:lpstr>
      <vt:lpstr>Gini Index attributes or features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student</dc:creator>
  <cp:lastModifiedBy>AASHITA</cp:lastModifiedBy>
  <cp:revision>23</cp:revision>
  <dcterms:created xsi:type="dcterms:W3CDTF">2024-01-31T04:23:40Z</dcterms:created>
  <dcterms:modified xsi:type="dcterms:W3CDTF">2024-02-02T16:45:57Z</dcterms:modified>
</cp:coreProperties>
</file>